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1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88b7bc1-daec-47ec-a9c6-69aa1749265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t:Zu5/Go4QnMRXLwB9scU7q5gpUvijGLspdYqIQxDS9KlQRUszUDk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Clubs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763729" cy="6876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5175" y="383458"/>
            <a:ext cx="2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 41.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1729959"/>
            <a:ext cx="10995241" cy="3416131"/>
          </a:xfrm>
          <a:prstGeom prst="rect">
            <a:avLst/>
          </a:prstGeom>
          <a:ln w="73025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8761" y="3438024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8761" y="398468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761" y="2857998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8761" y="4532739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251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0" y="1415846"/>
            <a:ext cx="10986141" cy="4630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316" y="2595717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580" y="3185653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92D050"/>
                </a:solidFill>
              </a:rPr>
              <a:t>Does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1316" y="3731342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1316" y="4321278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1316" y="4871434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8580" y="5459136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92D050"/>
                </a:solidFill>
              </a:rPr>
              <a:t>Does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" y="1180779"/>
            <a:ext cx="10745402" cy="51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d88b7bc1-daec-47ec-a9c6-69aa17492650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1894" y="1114683"/>
            <a:ext cx="8244790" cy="364715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joined</a:t>
            </a:r>
            <a:r>
              <a:rPr lang="hr-HR" sz="2800" dirty="0"/>
              <a:t> a </a:t>
            </a:r>
            <a:r>
              <a:rPr lang="hr-HR" sz="2800" dirty="0" err="1"/>
              <a:t>club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a free time </a:t>
            </a:r>
            <a:r>
              <a:rPr lang="hr-HR" sz="2800" dirty="0" err="1"/>
              <a:t>activity</a:t>
            </a:r>
            <a:r>
              <a:rPr lang="hr-HR" sz="2800" dirty="0"/>
              <a:t> at </a:t>
            </a:r>
            <a:r>
              <a:rPr lang="hr-HR" sz="2800" dirty="0" err="1"/>
              <a:t>school</a:t>
            </a:r>
            <a:r>
              <a:rPr lang="hr-HR" sz="2800" dirty="0"/>
              <a:t>?</a:t>
            </a:r>
          </a:p>
          <a:p>
            <a:pPr algn="ctr"/>
            <a:endParaRPr lang="hr-HR" sz="1100" i="1" dirty="0">
              <a:solidFill>
                <a:srgbClr val="FF0000"/>
              </a:solidFill>
            </a:endParaRPr>
          </a:p>
          <a:p>
            <a:pPr algn="ctr"/>
            <a:r>
              <a:rPr lang="hr-HR" sz="2800" dirty="0" err="1"/>
              <a:t>Which</a:t>
            </a:r>
            <a:r>
              <a:rPr lang="hr-HR" sz="2800" dirty="0"/>
              <a:t> one?</a:t>
            </a:r>
          </a:p>
          <a:p>
            <a:pPr algn="ctr"/>
            <a:endParaRPr lang="hr-HR" sz="1400" i="1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do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  <a:p>
            <a:pPr algn="ctr"/>
            <a:endParaRPr lang="hr-HR" sz="1400" i="1" dirty="0"/>
          </a:p>
          <a:p>
            <a:pPr algn="ctr"/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does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take place?</a:t>
            </a:r>
          </a:p>
          <a:p>
            <a:pPr algn="ctr"/>
            <a:endParaRPr lang="hr-HR" sz="1200" i="1" dirty="0"/>
          </a:p>
          <a:p>
            <a:pPr algn="ctr"/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teacher</a:t>
            </a:r>
            <a:r>
              <a:rPr lang="hr-HR" sz="2800" dirty="0"/>
              <a:t> </a:t>
            </a:r>
            <a:r>
              <a:rPr lang="hr-HR" sz="2800" dirty="0" err="1"/>
              <a:t>leads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activity</a:t>
            </a:r>
            <a:r>
              <a:rPr lang="hr-HR" sz="2800" dirty="0"/>
              <a:t>?</a:t>
            </a:r>
          </a:p>
          <a:p>
            <a:pPr algn="ctr"/>
            <a:endParaRPr lang="hr-HR" sz="1200" i="1" dirty="0"/>
          </a:p>
          <a:p>
            <a:pPr algn="ctr"/>
            <a:r>
              <a:rPr lang="hr-HR" sz="2800" dirty="0" err="1"/>
              <a:t>Why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1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11213" cy="686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2" y="0"/>
            <a:ext cx="9790085" cy="1344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45" y="1901358"/>
            <a:ext cx="4375355" cy="49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38" y="2065395"/>
            <a:ext cx="4060318" cy="459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0" y="143947"/>
            <a:ext cx="7825571" cy="657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8020" y="1316642"/>
            <a:ext cx="56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does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take place?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8020" y="936140"/>
            <a:ext cx="56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When</a:t>
            </a:r>
            <a:r>
              <a:rPr lang="hr-HR" sz="2800" dirty="0"/>
              <a:t> do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meet</a:t>
            </a:r>
            <a:r>
              <a:rPr lang="hr-HR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020" y="1839862"/>
            <a:ext cx="56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they</a:t>
            </a:r>
            <a:r>
              <a:rPr lang="hr-HR" sz="2800" dirty="0"/>
              <a:t> do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020" y="2363082"/>
            <a:ext cx="56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teacher</a:t>
            </a:r>
            <a:r>
              <a:rPr lang="hr-HR" sz="2800" dirty="0"/>
              <a:t> </a:t>
            </a:r>
            <a:r>
              <a:rPr lang="hr-HR" sz="2800" dirty="0" err="1"/>
              <a:t>leads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activity</a:t>
            </a:r>
            <a:r>
              <a:rPr lang="hr-HR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8020" y="2886302"/>
            <a:ext cx="56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Why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2" y="3678686"/>
            <a:ext cx="6427379" cy="1153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85315" y="1188751"/>
            <a:ext cx="3964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PRACTISE: </a:t>
            </a:r>
            <a:r>
              <a:rPr lang="hr-HR" sz="1400" dirty="0">
                <a:hlinkClick r:id="rId5"/>
              </a:rPr>
              <a:t>https://www.bookwidgets.com/play/t:Zu5/Go4QnMRXLwB9scU7q5gpUvijGLspdYqIQxDS9KlQRUszUDk=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21902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35" y="4224019"/>
            <a:ext cx="5134692" cy="2362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5" y="545690"/>
            <a:ext cx="8323738" cy="3074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3377" y="3865961"/>
            <a:ext cx="541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Why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 </a:t>
            </a:r>
            <a:r>
              <a:rPr lang="hr-HR" sz="2800" dirty="0" err="1"/>
              <a:t>not</a:t>
            </a:r>
            <a:r>
              <a:rPr lang="hr-HR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210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12" y="1651819"/>
            <a:ext cx="7258695" cy="2802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3394" y="471949"/>
            <a:ext cx="374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examples</a:t>
            </a:r>
            <a:r>
              <a:rPr lang="hr-HR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426" y="4704735"/>
            <a:ext cx="1100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Kada koristimo „</a:t>
            </a:r>
            <a:r>
              <a:rPr lang="hr-HR" sz="2800" b="1" i="1" dirty="0" err="1">
                <a:solidFill>
                  <a:srgbClr val="FF0066"/>
                </a:solidFill>
              </a:rPr>
              <a:t>Does</a:t>
            </a:r>
            <a:r>
              <a:rPr lang="hr-HR" sz="2800" i="1" dirty="0"/>
              <a:t>”, a kad „</a:t>
            </a:r>
            <a:r>
              <a:rPr lang="hr-HR" sz="2800" b="1" i="1" dirty="0">
                <a:solidFill>
                  <a:srgbClr val="0070C0"/>
                </a:solidFill>
              </a:rPr>
              <a:t>Do</a:t>
            </a:r>
            <a:r>
              <a:rPr lang="hr-HR" sz="2800" i="1" dirty="0"/>
              <a:t>” u pitanjima?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8426" y="5478677"/>
            <a:ext cx="1100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„</a:t>
            </a:r>
            <a:r>
              <a:rPr lang="hr-HR" sz="2800" b="1" i="1" dirty="0" err="1">
                <a:solidFill>
                  <a:srgbClr val="FF0066"/>
                </a:solidFill>
              </a:rPr>
              <a:t>Does</a:t>
            </a:r>
            <a:r>
              <a:rPr lang="hr-HR" sz="2800" i="1" dirty="0"/>
              <a:t>” koristimo kad postavljamo pitanja s „</a:t>
            </a:r>
            <a:r>
              <a:rPr lang="hr-HR" sz="2800" i="1" dirty="0">
                <a:solidFill>
                  <a:srgbClr val="FF0066"/>
                </a:solidFill>
              </a:rPr>
              <a:t>he</a:t>
            </a:r>
            <a:r>
              <a:rPr lang="hr-HR" sz="2800" i="1" dirty="0"/>
              <a:t>”, „</a:t>
            </a:r>
            <a:r>
              <a:rPr lang="hr-HR" sz="2800" i="1" dirty="0" err="1">
                <a:solidFill>
                  <a:srgbClr val="FF0066"/>
                </a:solidFill>
              </a:rPr>
              <a:t>she</a:t>
            </a:r>
            <a:r>
              <a:rPr lang="hr-HR" sz="2800" i="1" dirty="0"/>
              <a:t>” ili „</a:t>
            </a:r>
            <a:r>
              <a:rPr lang="hr-HR" sz="2800" i="1" dirty="0" err="1">
                <a:solidFill>
                  <a:srgbClr val="FF0066"/>
                </a:solidFill>
              </a:rPr>
              <a:t>it</a:t>
            </a:r>
            <a:r>
              <a:rPr lang="hr-HR" sz="2800" i="1" dirty="0"/>
              <a:t>”.</a:t>
            </a:r>
            <a:br>
              <a:rPr lang="hr-HR" sz="2800" i="1" dirty="0"/>
            </a:br>
            <a:r>
              <a:rPr lang="hr-HR" sz="2800" i="1" dirty="0"/>
              <a:t>„</a:t>
            </a:r>
            <a:r>
              <a:rPr lang="hr-HR" sz="2800" b="1" i="1" dirty="0">
                <a:solidFill>
                  <a:srgbClr val="0070C0"/>
                </a:solidFill>
              </a:rPr>
              <a:t>Do</a:t>
            </a:r>
            <a:r>
              <a:rPr lang="hr-HR" sz="2800" i="1" dirty="0"/>
              <a:t>” koristimo kad postavljamo pitanja s „</a:t>
            </a:r>
            <a:r>
              <a:rPr lang="hr-HR" sz="2800" i="1" dirty="0">
                <a:solidFill>
                  <a:srgbClr val="0070C0"/>
                </a:solidFill>
              </a:rPr>
              <a:t>I</a:t>
            </a:r>
            <a:r>
              <a:rPr lang="hr-HR" sz="2800" i="1" dirty="0"/>
              <a:t>”, „</a:t>
            </a:r>
            <a:r>
              <a:rPr lang="hr-HR" sz="2800" i="1" dirty="0" err="1">
                <a:solidFill>
                  <a:srgbClr val="0070C0"/>
                </a:solidFill>
              </a:rPr>
              <a:t>you</a:t>
            </a:r>
            <a:r>
              <a:rPr lang="hr-HR" sz="2800" i="1" dirty="0"/>
              <a:t>”, „</a:t>
            </a:r>
            <a:r>
              <a:rPr lang="hr-HR" sz="2800" i="1" dirty="0" err="1">
                <a:solidFill>
                  <a:srgbClr val="0070C0"/>
                </a:solidFill>
              </a:rPr>
              <a:t>we</a:t>
            </a:r>
            <a:r>
              <a:rPr lang="hr-HR" sz="2800" i="1" dirty="0"/>
              <a:t>” ili „</a:t>
            </a:r>
            <a:r>
              <a:rPr lang="hr-HR" sz="2800" i="1" dirty="0" err="1">
                <a:solidFill>
                  <a:srgbClr val="0070C0"/>
                </a:solidFill>
              </a:rPr>
              <a:t>they</a:t>
            </a:r>
            <a:r>
              <a:rPr lang="hr-HR" sz="2800" i="1" dirty="0"/>
              <a:t>”.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553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187" y="309716"/>
            <a:ext cx="10530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 pitanja možemo odgovoriti kratkim odgovorima. </a:t>
            </a:r>
          </a:p>
          <a:p>
            <a:r>
              <a:rPr lang="hr-HR" sz="2800" dirty="0">
                <a:solidFill>
                  <a:srgbClr val="0070C0"/>
                </a:solidFill>
              </a:rPr>
              <a:t>Do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     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 err="1">
                <a:solidFill>
                  <a:srgbClr val="FF0066"/>
                </a:solidFill>
              </a:rPr>
              <a:t>Does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/>
              <a:t>he/</a:t>
            </a:r>
            <a:r>
              <a:rPr lang="hr-HR" sz="2800" dirty="0" err="1"/>
              <a:t>she</a:t>
            </a:r>
            <a:r>
              <a:rPr lang="hr-HR" sz="2800" dirty="0"/>
              <a:t>/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0070" y="1708106"/>
            <a:ext cx="189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No</a:t>
            </a:r>
            <a:r>
              <a:rPr lang="hr-HR" sz="2800" dirty="0"/>
              <a:t>, I </a:t>
            </a:r>
            <a:r>
              <a:rPr lang="hr-HR" sz="2800" dirty="0" err="1">
                <a:solidFill>
                  <a:srgbClr val="0070C0"/>
                </a:solidFill>
              </a:rPr>
              <a:t>don’t</a:t>
            </a:r>
            <a:r>
              <a:rPr lang="hr-HR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5644" y="1694711"/>
            <a:ext cx="25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>
                <a:solidFill>
                  <a:srgbClr val="0070C0"/>
                </a:solidFill>
              </a:rPr>
              <a:t>No</a:t>
            </a:r>
            <a:r>
              <a:rPr lang="hr-HR" sz="2800" dirty="0"/>
              <a:t>,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0070C0"/>
                </a:solidFill>
              </a:rPr>
              <a:t>don’t</a:t>
            </a:r>
            <a:r>
              <a:rPr lang="hr-HR" sz="2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0302" y="1696064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>
                <a:solidFill>
                  <a:srgbClr val="0070C0"/>
                </a:solidFill>
              </a:rPr>
              <a:t>No</a:t>
            </a:r>
            <a:r>
              <a:rPr lang="hr-HR" sz="2800" dirty="0"/>
              <a:t>,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0070C0"/>
                </a:solidFill>
              </a:rPr>
              <a:t>don’t</a:t>
            </a:r>
            <a:r>
              <a:rPr lang="hr-HR" sz="28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7131" y="1708106"/>
            <a:ext cx="2671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>
                <a:solidFill>
                  <a:srgbClr val="0070C0"/>
                </a:solidFill>
              </a:rPr>
              <a:t>No</a:t>
            </a:r>
            <a:r>
              <a:rPr lang="hr-HR" sz="2800" dirty="0"/>
              <a:t>,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0070C0"/>
                </a:solidFill>
              </a:rPr>
              <a:t>don’t</a:t>
            </a:r>
            <a:r>
              <a:rPr lang="hr-HR" sz="28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6958" y="3341316"/>
            <a:ext cx="2489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FF0066"/>
                </a:solidFill>
              </a:rPr>
              <a:t>No</a:t>
            </a:r>
            <a:r>
              <a:rPr lang="hr-HR" sz="2800" dirty="0"/>
              <a:t>, he </a:t>
            </a:r>
            <a:r>
              <a:rPr lang="hr-HR" sz="2800" dirty="0" err="1">
                <a:solidFill>
                  <a:srgbClr val="FF0066"/>
                </a:solidFill>
              </a:rPr>
              <a:t>doesn’t</a:t>
            </a:r>
            <a:r>
              <a:rPr lang="hr-HR" sz="28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14652" y="3339797"/>
            <a:ext cx="2793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/</a:t>
            </a:r>
            <a:r>
              <a:rPr lang="hr-HR" sz="2800" dirty="0">
                <a:solidFill>
                  <a:srgbClr val="FF0066"/>
                </a:solidFill>
              </a:rPr>
              <a:t> No</a:t>
            </a:r>
            <a:r>
              <a:rPr lang="hr-HR" sz="2800" dirty="0"/>
              <a:t>,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66"/>
                </a:solidFill>
              </a:rPr>
              <a:t>doesn’t</a:t>
            </a:r>
            <a:r>
              <a:rPr lang="hr-HR" sz="28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5597" y="3327755"/>
            <a:ext cx="2545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</a:t>
            </a:r>
            <a:r>
              <a:rPr lang="hr-HR" sz="2800" dirty="0">
                <a:solidFill>
                  <a:srgbClr val="FF0066"/>
                </a:solidFill>
              </a:rPr>
              <a:t> No</a:t>
            </a:r>
            <a:r>
              <a:rPr lang="hr-HR" sz="2800" dirty="0"/>
              <a:t>, 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66"/>
                </a:solidFill>
              </a:rPr>
              <a:t>doesn’t</a:t>
            </a:r>
            <a:r>
              <a:rPr lang="hr-HR" sz="28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2810" y="2843567"/>
            <a:ext cx="2143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err="1">
                <a:solidFill>
                  <a:srgbClr val="FF0066"/>
                </a:solidFill>
              </a:rPr>
              <a:t>Yes</a:t>
            </a:r>
            <a:r>
              <a:rPr lang="hr-HR" sz="2800" dirty="0"/>
              <a:t>, he </a:t>
            </a:r>
            <a:r>
              <a:rPr lang="hr-HR" sz="2800" dirty="0" err="1">
                <a:solidFill>
                  <a:srgbClr val="FF0066"/>
                </a:solidFill>
              </a:rPr>
              <a:t>does</a:t>
            </a:r>
            <a:r>
              <a:rPr lang="hr-HR" sz="28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14651" y="2852936"/>
            <a:ext cx="2505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Yes</a:t>
            </a:r>
            <a:r>
              <a:rPr lang="hr-HR" sz="2800" dirty="0"/>
              <a:t>,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66"/>
                </a:solidFill>
              </a:rPr>
              <a:t>does</a:t>
            </a:r>
            <a:r>
              <a:rPr lang="hr-HR" sz="2800" dirty="0"/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8772" y="2810140"/>
            <a:ext cx="219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Yes</a:t>
            </a:r>
            <a:r>
              <a:rPr lang="hr-HR" sz="2800" dirty="0"/>
              <a:t>, 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66"/>
                </a:solidFill>
              </a:rPr>
              <a:t>does</a:t>
            </a:r>
            <a:r>
              <a:rPr lang="hr-HR" sz="2800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3225" y="1184886"/>
            <a:ext cx="1547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err="1">
                <a:solidFill>
                  <a:srgbClr val="0070C0"/>
                </a:solidFill>
              </a:rPr>
              <a:t>Yes</a:t>
            </a:r>
            <a:r>
              <a:rPr lang="hr-HR" sz="2800" dirty="0"/>
              <a:t>, I </a:t>
            </a:r>
            <a:r>
              <a:rPr lang="hr-HR" sz="2800" dirty="0">
                <a:solidFill>
                  <a:srgbClr val="0070C0"/>
                </a:solidFill>
              </a:rPr>
              <a:t>do</a:t>
            </a:r>
            <a:r>
              <a:rPr lang="hr-HR" sz="2800" dirty="0"/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95785" y="1172085"/>
            <a:ext cx="2214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 err="1">
                <a:solidFill>
                  <a:srgbClr val="0070C0"/>
                </a:solidFill>
              </a:rPr>
              <a:t>Yes</a:t>
            </a:r>
            <a:r>
              <a:rPr lang="hr-HR" sz="2800" dirty="0"/>
              <a:t>,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do</a:t>
            </a:r>
            <a:r>
              <a:rPr lang="hr-HR" sz="2800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60443" y="1165054"/>
            <a:ext cx="2109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 err="1">
                <a:solidFill>
                  <a:srgbClr val="0070C0"/>
                </a:solidFill>
              </a:rPr>
              <a:t>Yes</a:t>
            </a:r>
            <a:r>
              <a:rPr lang="hr-HR" sz="2800" dirty="0"/>
              <a:t>,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do</a:t>
            </a:r>
            <a:r>
              <a:rPr lang="hr-HR" sz="2800" dirty="0"/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4942" y="1165054"/>
            <a:ext cx="232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/ </a:t>
            </a:r>
            <a:r>
              <a:rPr lang="hr-HR" sz="2800" dirty="0" err="1">
                <a:solidFill>
                  <a:srgbClr val="0070C0"/>
                </a:solidFill>
              </a:rPr>
              <a:t>Yes</a:t>
            </a:r>
            <a:r>
              <a:rPr lang="hr-HR" sz="2800" dirty="0"/>
              <a:t>,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do</a:t>
            </a:r>
            <a:r>
              <a:rPr lang="hr-HR" sz="2800" dirty="0"/>
              <a:t>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56" y="1297347"/>
            <a:ext cx="6416619" cy="37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1" y="1563330"/>
            <a:ext cx="11697904" cy="2713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354" y="452634"/>
            <a:ext cx="1066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Circle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word, </a:t>
            </a:r>
            <a:r>
              <a:rPr lang="hr-HR" sz="2800" b="1" i="1" dirty="0"/>
              <a:t>do</a:t>
            </a:r>
            <a:r>
              <a:rPr lang="hr-HR" sz="2800" i="1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b="1" i="1" dirty="0" err="1"/>
              <a:t>does</a:t>
            </a:r>
            <a:r>
              <a:rPr lang="hr-HR" sz="2800" i="1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061884" y="2300748"/>
            <a:ext cx="47194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061884" y="3559277"/>
            <a:ext cx="47194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6936658" y="2300748"/>
            <a:ext cx="47194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6951406" y="2728452"/>
            <a:ext cx="47194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6936658" y="3559277"/>
            <a:ext cx="47194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533832" y="2738283"/>
            <a:ext cx="752168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568245" y="3175818"/>
            <a:ext cx="717755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7423354" y="3175818"/>
            <a:ext cx="717755" cy="3834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3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3" y="3440522"/>
            <a:ext cx="5196517" cy="111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297284"/>
            <a:ext cx="11869639" cy="27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305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232</cp:revision>
  <dcterms:created xsi:type="dcterms:W3CDTF">2020-09-19T11:02:00Z</dcterms:created>
  <dcterms:modified xsi:type="dcterms:W3CDTF">2022-09-16T08:09:53Z</dcterms:modified>
</cp:coreProperties>
</file>